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6" r:id="rId5"/>
    <p:sldId id="260" r:id="rId6"/>
    <p:sldId id="259" r:id="rId7"/>
    <p:sldId id="267" r:id="rId8"/>
    <p:sldId id="262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528"/>
    <a:srgbClr val="FF8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6"/>
    <p:restoredTop sz="94663"/>
  </p:normalViewPr>
  <p:slideViewPr>
    <p:cSldViewPr snapToGrid="0" snapToObjects="1">
      <p:cViewPr varScale="1">
        <p:scale>
          <a:sx n="105" d="100"/>
          <a:sy n="105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06165-1F0A-D746-8145-ACB7FD936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D1FB99-97F5-4C45-82D7-84A94C905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34E60F-EB22-474F-B0E6-A9B8C80D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209695-8492-2546-85E0-5E14E4DA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82396-0DAD-F34C-AF1B-6ABD75B3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49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50767-19C5-9B49-9503-0C05465B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786E79-2A3E-6744-AF3A-E36447F45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00F01C-747D-F24A-8198-59B1E8D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4FFCE0-2945-AE43-98A2-8B4F27FCB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822DCB-2CB8-E046-A271-9673951F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4190C3-5718-BF47-BB7E-C03F62CC3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527D73-04B4-BA46-834B-6813EE7CA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31464-BEB3-FB4D-B70D-4E6CCD8D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BAFEED-F277-5E4C-86AE-CD7BE43B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0C1A6-3CA5-DD44-92AA-05E39791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31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3C130-E117-E84C-B21F-338A9CD8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7C3595-D80F-FC4F-92BD-EB3F56D4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96A7AB-015A-AA48-9948-AA89AC98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9B791A-EBAF-444B-8872-8069FF07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0796DD-0981-D64B-AF32-DA462C6B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79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C0615-6E33-6F47-B9C1-4720A03C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392010-A769-6F46-A2E0-B8D085268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48E265-E357-8A4F-A0F2-7487E5CD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733EA7-7A1A-D040-9D98-DFDB37E66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D92B52-75B4-6745-AB87-082BC04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58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69618-D315-444F-B3C4-3509EAA8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45B2A-7A56-F74F-9CE6-98F8B0487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60C2F5-E487-A247-B731-73EBCB7FF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FCB528-C733-3648-AF14-AEF83B06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EF3381-DBD3-BE42-B1B4-4FDA0E05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E29E59-A4D7-6E4A-95F3-177965AC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57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4619E-9B33-4340-BE09-42ECBA8E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D008E7-E902-0F4F-B151-8E8AD84A6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3E2D28-0014-4243-9F8F-F7C0D2318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B37D2E-65EB-0242-A4E3-C21C03AD4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43F16E-D57F-4A44-B474-83061CBE6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5FC380-6CC9-514D-A920-08F8729D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503499A-135A-0D45-B78F-C6D00E07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672868-3855-724D-9EF5-6E8991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10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6D41E-3E15-0C4C-941A-CFA0DE77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2CAF17-3329-B841-9384-C51B54C3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D6F8E8-C1E6-5340-90C8-C54A65AF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D294D5-36CD-0D4C-886A-68819210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4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A47E08B-6315-FE48-A83E-F0BD30CB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36AAA0-DE25-394C-AED8-C461BF47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E125DF-83DB-9848-B0CB-712ADE03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5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9EC30-924A-784E-9B2D-33C2C2AF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62AF30-8A58-E94F-90AB-C69E7C6D6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7A8003-79A8-3B4E-AEDC-1660ADC5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96E380-E271-BF4C-BB85-8B787C87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6D9ED-D005-B24F-A5B1-E9EDB3BEC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54E442-1F78-EF47-9CDC-067A6B38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61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B19AE-AF51-1A49-8318-9FDDEA2D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F09D46-0E3A-B046-A38D-6D8D39A7F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A16750-B406-F445-B0B1-CC7711E0D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7EAFDF-0BD3-D54C-8455-1092C0C4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AAB5E4-9E26-8647-B5B8-12A4F319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03300D-2785-B348-8461-0403A5C9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69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92DFC6-91A8-E642-88EF-1B99E317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CF8603-ECB4-FF4A-B6D9-311AD8837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7A03EA-04C4-F841-B6E4-A4C732310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E4BF5-5DD0-864F-9CFD-7C9ED1A90B13}" type="datetimeFigureOut">
              <a:rPr lang="en-GB" smtClean="0"/>
              <a:t>29/08/2020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F857FC-FC5A-514F-A9A8-1C7806BCA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620FA2-546E-C94B-8B82-6CA8B81B0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AC56F-4B16-394D-BBB6-36F5486B9A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8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5D43F74-1898-4845-A937-4BCE10BFB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357D2F-34D1-6D49-8CB0-C9949E2F9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3209"/>
            <a:ext cx="9144000" cy="187547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Your Experts in Smart Meter Data Anomaly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E86C68-1263-5545-BB6D-6CF8EB557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61783"/>
            <a:ext cx="9144000" cy="1655762"/>
          </a:xfrm>
        </p:spPr>
        <p:txBody>
          <a:bodyPr/>
          <a:lstStyle/>
          <a:p>
            <a:endParaRPr lang="en-GB" i="1" dirty="0">
              <a:solidFill>
                <a:schemeClr val="bg1"/>
              </a:solidFill>
            </a:endParaRPr>
          </a:p>
          <a:p>
            <a:r>
              <a:rPr lang="en-GB" i="1" dirty="0">
                <a:solidFill>
                  <a:schemeClr val="bg1"/>
                </a:solidFill>
              </a:rPr>
              <a:t>Energy Data Hackdays 2020 – Challenge 14</a:t>
            </a:r>
          </a:p>
          <a:p>
            <a:r>
              <a:rPr lang="en-GB" dirty="0">
                <a:solidFill>
                  <a:schemeClr val="bg1"/>
                </a:solidFill>
              </a:rPr>
              <a:t>Märu Giger, </a:t>
            </a:r>
            <a:r>
              <a:rPr lang="en-GB" dirty="0" err="1">
                <a:solidFill>
                  <a:schemeClr val="bg1"/>
                </a:solidFill>
              </a:rPr>
              <a:t>Dävu</a:t>
            </a:r>
            <a:r>
              <a:rPr lang="en-GB" dirty="0">
                <a:solidFill>
                  <a:schemeClr val="bg1"/>
                </a:solidFill>
              </a:rPr>
              <a:t> Giger, Vik Bhatnagar, Ray Neubauer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BF291A26-5D14-0848-A45F-6F6919AF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" y="212259"/>
            <a:ext cx="2853509" cy="18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- Approach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DA2AD5B-1FD0-2840-8144-EC3708C29338}"/>
              </a:ext>
            </a:extLst>
          </p:cNvPr>
          <p:cNvSpPr/>
          <p:nvPr/>
        </p:nvSpPr>
        <p:spPr>
          <a:xfrm>
            <a:off x="943429" y="2102870"/>
            <a:ext cx="5152571" cy="445758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EXPERT ANALYSIS MODEL (based on historic data) </a:t>
            </a:r>
            <a:r>
              <a:rPr lang="en-GB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6A3B3B0-5B8F-5546-83EE-DD1059926FB6}"/>
              </a:ext>
            </a:extLst>
          </p:cNvPr>
          <p:cNvSpPr/>
          <p:nvPr/>
        </p:nvSpPr>
        <p:spPr>
          <a:xfrm>
            <a:off x="6524172" y="2102869"/>
            <a:ext cx="5152571" cy="445758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PREDICTIVE MODEL (live data) </a:t>
            </a:r>
            <a:r>
              <a:rPr lang="en-GB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E9BEBB-AA07-EB4C-8050-05AB29E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84" y="2497190"/>
            <a:ext cx="1924099" cy="394715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5E6CACD-461F-9D45-B810-6C2F115D2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45" y="3626215"/>
            <a:ext cx="4832423" cy="1689099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F9E15671-1954-4A4D-80B9-774BE86103F1}"/>
              </a:ext>
            </a:extLst>
          </p:cNvPr>
          <p:cNvSpPr/>
          <p:nvPr/>
        </p:nvSpPr>
        <p:spPr>
          <a:xfrm>
            <a:off x="5399314" y="3875314"/>
            <a:ext cx="2061029" cy="1161143"/>
          </a:xfrm>
          <a:prstGeom prst="rightArrow">
            <a:avLst/>
          </a:prstGeom>
          <a:solidFill>
            <a:srgbClr val="FF8246"/>
          </a:solidFill>
          <a:ln w="38100">
            <a:solidFill>
              <a:srgbClr val="001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6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Expert Analysis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E9BEBB-AA07-EB4C-8050-05AB29E28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503" y="1666317"/>
            <a:ext cx="2385723" cy="4894140"/>
          </a:xfrm>
          <a:prstGeom prst="rect">
            <a:avLst/>
          </a:prstGeom>
        </p:spPr>
      </p:pic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9AA966D5-5BF5-7B41-B01F-912D58E1F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858"/>
            <a:ext cx="8407400" cy="3973104"/>
          </a:xfrm>
        </p:spPr>
        <p:txBody>
          <a:bodyPr/>
          <a:lstStyle/>
          <a:p>
            <a:r>
              <a:rPr lang="en-GB" dirty="0"/>
              <a:t>Manual (expert) data analytics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Data structuring (weekly / daily)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FFT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Correlation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Threshold-based analysis (min/max, zeros, gradient, baseload, etc.)</a:t>
            </a:r>
          </a:p>
          <a:p>
            <a:endParaRPr lang="en-GB" dirty="0"/>
          </a:p>
          <a:p>
            <a:r>
              <a:rPr lang="en-GB" dirty="0"/>
              <a:t>GOAL: create predictive model that is “smarter” (and faster) than the manual Expert Analysis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4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Expert Analysis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pic>
        <p:nvPicPr>
          <p:cNvPr id="11" name="Grafik 10" descr="Ein Bild, das Boot, Strand, Zeile, Gruppe enthält.&#10;&#10;Automatisch generierte Beschreibung">
            <a:extLst>
              <a:ext uri="{FF2B5EF4-FFF2-40B4-BE49-F238E27FC236}">
                <a16:creationId xmlns:a16="http://schemas.microsoft.com/office/drawing/2014/main" id="{802184B1-7705-BF4F-A25C-323120A663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73" y="2102870"/>
            <a:ext cx="3325842" cy="2160000"/>
          </a:xfrm>
          <a:prstGeom prst="rect">
            <a:avLst/>
          </a:prstGeom>
          <a:ln>
            <a:solidFill>
              <a:srgbClr val="001528"/>
            </a:solidFill>
          </a:ln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7E836C2-E2C2-1949-8B84-D1B98F0FC1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34" y="2096606"/>
            <a:ext cx="3342875" cy="2160000"/>
          </a:xfrm>
          <a:prstGeom prst="rect">
            <a:avLst/>
          </a:prstGeom>
          <a:ln>
            <a:solidFill>
              <a:srgbClr val="001528"/>
            </a:solidFill>
          </a:ln>
        </p:spPr>
      </p:pic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EA0F6D75-503C-2642-89AA-1560D17ADF99}"/>
              </a:ext>
            </a:extLst>
          </p:cNvPr>
          <p:cNvSpPr/>
          <p:nvPr/>
        </p:nvSpPr>
        <p:spPr>
          <a:xfrm>
            <a:off x="4062862" y="2981726"/>
            <a:ext cx="742126" cy="502920"/>
          </a:xfrm>
          <a:prstGeom prst="rightArrow">
            <a:avLst/>
          </a:prstGeom>
          <a:solidFill>
            <a:srgbClr val="FF8246"/>
          </a:solidFill>
          <a:ln w="38100">
            <a:solidFill>
              <a:srgbClr val="001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61E81646-F41B-0447-BAF2-C8C898546324}"/>
              </a:ext>
            </a:extLst>
          </p:cNvPr>
          <p:cNvSpPr txBox="1">
            <a:spLocks/>
          </p:cNvSpPr>
          <p:nvPr/>
        </p:nvSpPr>
        <p:spPr>
          <a:xfrm>
            <a:off x="838200" y="4261026"/>
            <a:ext cx="2082800" cy="3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Weekly Data Structuring</a:t>
            </a:r>
          </a:p>
        </p:txBody>
      </p:sp>
      <p:sp>
        <p:nvSpPr>
          <p:cNvPr id="16" name="Inhaltsplatzhalter 7">
            <a:extLst>
              <a:ext uri="{FF2B5EF4-FFF2-40B4-BE49-F238E27FC236}">
                <a16:creationId xmlns:a16="http://schemas.microsoft.com/office/drawing/2014/main" id="{594800E7-910B-5243-BFC9-EA9B3A49E414}"/>
              </a:ext>
            </a:extLst>
          </p:cNvPr>
          <p:cNvSpPr txBox="1">
            <a:spLocks/>
          </p:cNvSpPr>
          <p:nvPr/>
        </p:nvSpPr>
        <p:spPr>
          <a:xfrm>
            <a:off x="4520914" y="4283226"/>
            <a:ext cx="2082800" cy="3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FFT Analysis</a:t>
            </a:r>
          </a:p>
        </p:txBody>
      </p:sp>
      <p:pic>
        <p:nvPicPr>
          <p:cNvPr id="18" name="Grafik 1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0548C05-5AB5-BE4D-9CAC-59CDC2685D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28" y="2096606"/>
            <a:ext cx="3333274" cy="2160000"/>
          </a:xfrm>
          <a:prstGeom prst="rect">
            <a:avLst/>
          </a:prstGeom>
          <a:ln>
            <a:solidFill>
              <a:srgbClr val="001528"/>
            </a:solidFill>
          </a:ln>
        </p:spPr>
      </p:pic>
      <p:sp>
        <p:nvSpPr>
          <p:cNvPr id="19" name="Inhaltsplatzhalter 7">
            <a:extLst>
              <a:ext uri="{FF2B5EF4-FFF2-40B4-BE49-F238E27FC236}">
                <a16:creationId xmlns:a16="http://schemas.microsoft.com/office/drawing/2014/main" id="{B041AD46-ECD9-D143-987B-B629C0B79FDA}"/>
              </a:ext>
            </a:extLst>
          </p:cNvPr>
          <p:cNvSpPr txBox="1">
            <a:spLocks/>
          </p:cNvSpPr>
          <p:nvPr/>
        </p:nvSpPr>
        <p:spPr>
          <a:xfrm>
            <a:off x="8250448" y="4256606"/>
            <a:ext cx="3413454" cy="3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Correlation and Anomaly Detection </a:t>
            </a:r>
          </a:p>
        </p:txBody>
      </p: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05EFB65D-65C6-6C41-BF32-BC78EEBE9BA8}"/>
              </a:ext>
            </a:extLst>
          </p:cNvPr>
          <p:cNvSpPr/>
          <p:nvPr/>
        </p:nvSpPr>
        <p:spPr>
          <a:xfrm>
            <a:off x="7812770" y="2981726"/>
            <a:ext cx="742126" cy="502920"/>
          </a:xfrm>
          <a:prstGeom prst="rightArrow">
            <a:avLst/>
          </a:prstGeom>
          <a:solidFill>
            <a:srgbClr val="FF8246"/>
          </a:solidFill>
          <a:ln w="38100">
            <a:solidFill>
              <a:srgbClr val="0015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fik 20" descr="Ein Bild, das draußen, Drachen, Strand, groß enthält.&#10;&#10;Automatisch generierte Beschreibung">
            <a:extLst>
              <a:ext uri="{FF2B5EF4-FFF2-40B4-BE49-F238E27FC236}">
                <a16:creationId xmlns:a16="http://schemas.microsoft.com/office/drawing/2014/main" id="{400AF105-6CDE-294E-AF92-A5B48EAE3D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36" y="2096606"/>
            <a:ext cx="6991527" cy="4456594"/>
          </a:xfrm>
          <a:prstGeom prst="rect">
            <a:avLst/>
          </a:prstGeom>
          <a:ln>
            <a:solidFill>
              <a:srgbClr val="001528"/>
            </a:solidFill>
          </a:ln>
        </p:spPr>
      </p:pic>
    </p:spTree>
    <p:extLst>
      <p:ext uri="{BB962C8B-B14F-4D97-AF65-F5344CB8AC3E}">
        <p14:creationId xmlns:p14="http://schemas.microsoft.com/office/powerpoint/2010/main" val="36729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Predictive Model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9BE155-AB00-634C-B611-87697DB5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20816"/>
            <a:ext cx="10764265" cy="37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</a:t>
            </a:r>
            <a:r>
              <a:rPr lang="en-GB" sz="3000" dirty="0" err="1"/>
              <a:t>meterOS</a:t>
            </a:r>
            <a:r>
              <a:rPr lang="en-GB" sz="3000" dirty="0"/>
              <a:t> Platform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A5B41D-DC9D-414C-B412-2F07CA86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696"/>
            <a:ext cx="15333195" cy="68543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77906A-A298-5542-9E29-743287FAA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003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Potential Customers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E57DB84-B10A-0F45-A8F3-4D10AD9E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858"/>
            <a:ext cx="10515600" cy="3973104"/>
          </a:xfrm>
        </p:spPr>
        <p:txBody>
          <a:bodyPr/>
          <a:lstStyle/>
          <a:p>
            <a:r>
              <a:rPr lang="en-GB" dirty="0"/>
              <a:t>Distribution System Operators (DSOs)</a:t>
            </a:r>
          </a:p>
          <a:p>
            <a:pPr lvl="1"/>
            <a:r>
              <a:rPr lang="en-GB" dirty="0"/>
              <a:t>Provide analytics services as “smart layer” for smart meter roll-out</a:t>
            </a:r>
          </a:p>
          <a:p>
            <a:pPr lvl="1"/>
            <a:r>
              <a:rPr lang="en-GB" dirty="0"/>
              <a:t>White labelling</a:t>
            </a:r>
          </a:p>
          <a:p>
            <a:pPr lvl="1"/>
            <a:r>
              <a:rPr lang="en-GB" dirty="0"/>
              <a:t>Customer binding in fully-opened market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Smart Meter Manufacturers</a:t>
            </a:r>
          </a:p>
          <a:p>
            <a:pPr lvl="1"/>
            <a:r>
              <a:rPr lang="en-GB" dirty="0"/>
              <a:t>Smart data analytics solution as ”add-on” to smart meter (sold to DSO)</a:t>
            </a:r>
          </a:p>
          <a:p>
            <a:pPr lvl="1"/>
            <a:r>
              <a:rPr lang="en-GB" dirty="0"/>
              <a:t>White labelling</a:t>
            </a:r>
          </a:p>
          <a:p>
            <a:pPr lvl="1"/>
            <a:r>
              <a:rPr lang="en-GB" dirty="0"/>
              <a:t>Extension of value chain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37048E-F1C0-BB41-8174-02E3A0E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4189"/>
            <a:ext cx="10515600" cy="698681"/>
          </a:xfrm>
        </p:spPr>
        <p:txBody>
          <a:bodyPr>
            <a:noAutofit/>
          </a:bodyPr>
          <a:lstStyle/>
          <a:p>
            <a:r>
              <a:rPr lang="en-GB" sz="3000" dirty="0"/>
              <a:t>Smart Meter Data Anomaly Detection – Business Model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F2E9F13-964F-4046-A696-4C6DE1D25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051"/>
          <a:stretch/>
        </p:blipFill>
        <p:spPr>
          <a:xfrm>
            <a:off x="8332282" y="2027442"/>
            <a:ext cx="3589207" cy="3117486"/>
          </a:xfrm>
          <a:prstGeom prst="rect">
            <a:avLst/>
          </a:prstGeom>
        </p:spPr>
      </p:pic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8DD2910D-16AF-1141-80A5-3CA4507C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858"/>
            <a:ext cx="6717030" cy="2217419"/>
          </a:xfrm>
        </p:spPr>
        <p:txBody>
          <a:bodyPr/>
          <a:lstStyle/>
          <a:p>
            <a:r>
              <a:rPr lang="en-GB" sz="2400" dirty="0"/>
              <a:t>CAPEX ewz: 720 CHF/smart meter</a:t>
            </a:r>
          </a:p>
          <a:p>
            <a:r>
              <a:rPr lang="en-GB" sz="2400" dirty="0" err="1"/>
              <a:t>meterOS</a:t>
            </a:r>
            <a:r>
              <a:rPr lang="en-GB" sz="2400" dirty="0"/>
              <a:t>: 10% savings – 150 CHF/meter/year (*)</a:t>
            </a:r>
          </a:p>
          <a:p>
            <a:endParaRPr lang="en-GB" sz="2400" dirty="0"/>
          </a:p>
          <a:p>
            <a:r>
              <a:rPr lang="en-GB" sz="2400" dirty="0"/>
              <a:t>End consumer fee: 100 CHF/meter/year for smart analytics (net savings: 50 CHF/meter/year)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FA966497-A2CC-444A-A971-B0733018446C}"/>
              </a:ext>
            </a:extLst>
          </p:cNvPr>
          <p:cNvSpPr txBox="1">
            <a:spLocks/>
          </p:cNvSpPr>
          <p:nvPr/>
        </p:nvSpPr>
        <p:spPr>
          <a:xfrm>
            <a:off x="990600" y="5453810"/>
            <a:ext cx="5443878" cy="87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u="sng" dirty="0"/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A8CAF849-9D4D-D645-BDBA-51E0728DCB9F}"/>
              </a:ext>
            </a:extLst>
          </p:cNvPr>
          <p:cNvSpPr txBox="1">
            <a:spLocks/>
          </p:cNvSpPr>
          <p:nvPr/>
        </p:nvSpPr>
        <p:spPr>
          <a:xfrm>
            <a:off x="838200" y="6176962"/>
            <a:ext cx="10957560" cy="3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/>
              <a:t>* based on: 3000 GWh/year overall electricity consumption of City of ZH, 270’000 meters, 10’000kWh/smart meter, avg. electricity tariff: 15 Rp./kWh  </a:t>
            </a:r>
          </a:p>
        </p:txBody>
      </p:sp>
      <p:sp>
        <p:nvSpPr>
          <p:cNvPr id="14" name="Inhaltsplatzhalter 7">
            <a:extLst>
              <a:ext uri="{FF2B5EF4-FFF2-40B4-BE49-F238E27FC236}">
                <a16:creationId xmlns:a16="http://schemas.microsoft.com/office/drawing/2014/main" id="{59BBF864-5171-E144-BBBA-23905DF63E30}"/>
              </a:ext>
            </a:extLst>
          </p:cNvPr>
          <p:cNvSpPr txBox="1">
            <a:spLocks/>
          </p:cNvSpPr>
          <p:nvPr/>
        </p:nvSpPr>
        <p:spPr>
          <a:xfrm>
            <a:off x="838201" y="4320540"/>
            <a:ext cx="11083288" cy="185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DSO / </a:t>
            </a:r>
            <a:r>
              <a:rPr lang="en-GB" sz="2400" dirty="0" err="1"/>
              <a:t>meterOS</a:t>
            </a:r>
            <a:r>
              <a:rPr lang="en-GB" sz="2400" dirty="0"/>
              <a:t>: 90/10% revenue split</a:t>
            </a:r>
          </a:p>
          <a:p>
            <a:r>
              <a:rPr lang="en-GB" sz="2400" dirty="0"/>
              <a:t>ewz: revenue 90 CHF/meter/year </a:t>
            </a:r>
            <a:r>
              <a:rPr lang="en-GB" sz="2400" dirty="0">
                <a:sym typeface="Wingdings" pitchFamily="2" charset="2"/>
              </a:rPr>
              <a:t> ROI of 8 years on smart meter CAPEX invest</a:t>
            </a:r>
          </a:p>
          <a:p>
            <a:r>
              <a:rPr lang="en-GB" sz="2400" dirty="0" err="1">
                <a:sym typeface="Wingdings" pitchFamily="2" charset="2"/>
              </a:rPr>
              <a:t>meterOS</a:t>
            </a:r>
            <a:r>
              <a:rPr lang="en-GB" sz="2400" dirty="0">
                <a:sym typeface="Wingdings" pitchFamily="2" charset="2"/>
              </a:rPr>
              <a:t>: revenue 10 CHF/meter/year  2.7 Mio. CHF in total for ewz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789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6BE6B6F-7627-554D-93F5-BA9FFCE3AC34}"/>
              </a:ext>
            </a:extLst>
          </p:cNvPr>
          <p:cNvSpPr/>
          <p:nvPr/>
        </p:nvSpPr>
        <p:spPr>
          <a:xfrm>
            <a:off x="0" y="0"/>
            <a:ext cx="12192000" cy="1304290"/>
          </a:xfrm>
          <a:prstGeom prst="rect">
            <a:avLst/>
          </a:prstGeom>
          <a:solidFill>
            <a:srgbClr val="0015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E57DB84-B10A-0F45-A8F3-4D10AD9E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858"/>
            <a:ext cx="10515600" cy="3973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6000" dirty="0"/>
          </a:p>
          <a:p>
            <a:pPr marL="0" indent="0" algn="ctr">
              <a:buNone/>
            </a:pPr>
            <a:endParaRPr lang="en-GB" sz="6000" dirty="0"/>
          </a:p>
          <a:p>
            <a:pPr marL="0" indent="0" algn="ctr">
              <a:buNone/>
            </a:pPr>
            <a:r>
              <a:rPr lang="en-GB" sz="6000" dirty="0"/>
              <a:t>THANK YOU!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8F2DCE04-16EE-BF4C-9070-5CE72F58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22" y="201159"/>
            <a:ext cx="1358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8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Macintosh PowerPoint</Application>
  <PresentationFormat>Breitbild</PresentationFormat>
  <Paragraphs>44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Your Experts in Smart Meter Data Anomaly Detection</vt:lpstr>
      <vt:lpstr>Smart Meter Data Anomaly Detection - Approach</vt:lpstr>
      <vt:lpstr>Smart Meter Data Anomaly Detection – Expert Analysis</vt:lpstr>
      <vt:lpstr>Smart Meter Data Anomaly Detection – Expert Analysis</vt:lpstr>
      <vt:lpstr>Smart Meter Data Anomaly Detection – Predictive Model</vt:lpstr>
      <vt:lpstr>Smart Meter Data Anomaly Detection – meterOS Platform</vt:lpstr>
      <vt:lpstr>Smart Meter Data Anomaly Detection – Potential Customers</vt:lpstr>
      <vt:lpstr>Smart Meter Data Anomaly Detection – Business Model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Raimund Philip Neubauer</dc:creator>
  <cp:lastModifiedBy>Raimund Philip Neubauer</cp:lastModifiedBy>
  <cp:revision>11</cp:revision>
  <dcterms:created xsi:type="dcterms:W3CDTF">2020-08-29T11:40:24Z</dcterms:created>
  <dcterms:modified xsi:type="dcterms:W3CDTF">2020-08-29T12:58:25Z</dcterms:modified>
</cp:coreProperties>
</file>